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7" r:id="rId3"/>
    <p:sldId id="298" r:id="rId5"/>
    <p:sldId id="300" r:id="rId6"/>
    <p:sldId id="418" r:id="rId7"/>
    <p:sldId id="417" r:id="rId8"/>
    <p:sldId id="349" r:id="rId9"/>
    <p:sldId id="355" r:id="rId10"/>
    <p:sldId id="354" r:id="rId11"/>
    <p:sldId id="356" r:id="rId12"/>
    <p:sldId id="357" r:id="rId13"/>
    <p:sldId id="347" r:id="rId14"/>
    <p:sldId id="348" r:id="rId15"/>
    <p:sldId id="350" r:id="rId16"/>
    <p:sldId id="332" r:id="rId17"/>
    <p:sldId id="359" r:id="rId18"/>
    <p:sldId id="368" r:id="rId19"/>
    <p:sldId id="366" r:id="rId20"/>
    <p:sldId id="360" r:id="rId21"/>
    <p:sldId id="342" r:id="rId22"/>
    <p:sldId id="361" r:id="rId23"/>
    <p:sldId id="404" r:id="rId24"/>
    <p:sldId id="410" r:id="rId25"/>
    <p:sldId id="411" r:id="rId26"/>
    <p:sldId id="362" r:id="rId27"/>
    <p:sldId id="388" r:id="rId28"/>
    <p:sldId id="402" r:id="rId29"/>
    <p:sldId id="367" r:id="rId30"/>
    <p:sldId id="363" r:id="rId31"/>
    <p:sldId id="364" r:id="rId32"/>
    <p:sldId id="405" r:id="rId33"/>
    <p:sldId id="406" r:id="rId34"/>
    <p:sldId id="365" r:id="rId35"/>
    <p:sldId id="369" r:id="rId36"/>
    <p:sldId id="370" r:id="rId37"/>
    <p:sldId id="371" r:id="rId38"/>
    <p:sldId id="373" r:id="rId39"/>
    <p:sldId id="374" r:id="rId40"/>
    <p:sldId id="375" r:id="rId41"/>
    <p:sldId id="376" r:id="rId42"/>
    <p:sldId id="377" r:id="rId43"/>
    <p:sldId id="412" r:id="rId44"/>
    <p:sldId id="413" r:id="rId45"/>
    <p:sldId id="415" r:id="rId46"/>
    <p:sldId id="416" r:id="rId47"/>
    <p:sldId id="409" r:id="rId48"/>
    <p:sldId id="313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427"/>
    <a:srgbClr val="DA1E06"/>
    <a:srgbClr val="129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4" autoAdjust="0"/>
    <p:restoredTop sz="94444" autoAdjust="0"/>
  </p:normalViewPr>
  <p:slideViewPr>
    <p:cSldViewPr snapToGrid="0">
      <p:cViewPr varScale="1">
        <p:scale>
          <a:sx n="114" d="100"/>
          <a:sy n="114" d="100"/>
        </p:scale>
        <p:origin x="1446" y="108"/>
      </p:cViewPr>
      <p:guideLst/>
    </p:cSldViewPr>
  </p:slideViewPr>
  <p:outlineViewPr>
    <p:cViewPr>
      <p:scale>
        <a:sx n="33" d="100"/>
        <a:sy n="33" d="100"/>
      </p:scale>
      <p:origin x="0" y="-166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BA9CF-3777-4982-A16D-2C1FBFC668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8B276-7A50-45C3-934E-C7DD904B3B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8B276-7A50-45C3-934E-C7DD904B3B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900" y="889000"/>
            <a:ext cx="8172450" cy="226536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900" y="3690938"/>
            <a:ext cx="8172450" cy="170656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单击此处输入副标题 </a:t>
            </a:r>
            <a:r>
              <a:rPr lang="en-US" altLang="zh-CN" dirty="0"/>
              <a:t>/ </a:t>
            </a:r>
            <a:r>
              <a:rPr lang="zh-CN" altLang="en-US" dirty="0"/>
              <a:t>日期 </a:t>
            </a:r>
            <a:r>
              <a:rPr lang="en-US" altLang="zh-CN" dirty="0"/>
              <a:t>/ </a:t>
            </a:r>
            <a:r>
              <a:rPr lang="zh-CN" altLang="en-US" dirty="0"/>
              <a:t>主讲人信息等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DCA2DC-C665-4E98-98E3-6E84F0389F6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8739" y="698500"/>
            <a:ext cx="1231831" cy="638893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92956" y="1739900"/>
            <a:ext cx="4956661" cy="581270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26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1</a:t>
            </a:r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C41940B-B2D5-47A9-A702-31FA83EB251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8916" y="1739900"/>
            <a:ext cx="1453883" cy="581270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6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FontTx/>
              <a:buNone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>
              <a:buFontTx/>
              <a:buNone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>
              <a:buFontTx/>
              <a:buNone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>
              <a:buFontTx/>
              <a:buNone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  <a:endParaRPr lang="en-US" altLang="zh-CN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8649" y="2470517"/>
            <a:ext cx="1454473" cy="484187"/>
          </a:xfrm>
        </p:spPr>
        <p:txBody>
          <a:bodyPr anchor="ctr">
            <a:noAutofit/>
          </a:bodyPr>
          <a:lstStyle>
            <a:lvl1pPr marL="0" marR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defRPr sz="26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  <a:endParaRPr lang="en-US" altLang="zh-CN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192956" y="2470514"/>
            <a:ext cx="4957763" cy="482888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26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lang="zh-CN" altLang="en-US" dirty="0"/>
              <a:t>单击此处输入第</a:t>
            </a:r>
            <a:r>
              <a:rPr lang="en-US" altLang="zh-CN" dirty="0"/>
              <a:t>2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8740" y="3107101"/>
            <a:ext cx="1454092" cy="482721"/>
          </a:xfrm>
        </p:spPr>
        <p:txBody>
          <a:bodyPr anchor="ctr">
            <a:noAutofit/>
          </a:bodyPr>
          <a:lstStyle>
            <a:lvl1pPr marL="0" marR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defRPr sz="26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</a:t>
            </a:r>
            <a:r>
              <a:rPr lang="en-US" altLang="zh-CN" dirty="0"/>
              <a:t>/ </a:t>
            </a:r>
            <a:endParaRPr lang="en-US" altLang="zh-CN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7" hasCustomPrompt="1"/>
          </p:nvPr>
        </p:nvSpPr>
        <p:spPr>
          <a:xfrm>
            <a:off x="2192956" y="3104903"/>
            <a:ext cx="4957149" cy="484916"/>
          </a:xfrm>
        </p:spPr>
        <p:txBody>
          <a:bodyPr anchor="ctr">
            <a:noAutofit/>
          </a:bodyPr>
          <a:lstStyle>
            <a:lvl1pPr marL="0" marR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defRPr sz="26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6858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87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71600" indent="0">
              <a:buFontTx/>
              <a:buNone/>
              <a:defRPr sz="15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单击此处输入第</a:t>
            </a:r>
            <a:r>
              <a:rPr lang="en-US" altLang="zh-CN" dirty="0"/>
              <a:t>3</a:t>
            </a:r>
            <a:r>
              <a:rPr lang="zh-CN" altLang="en-US" dirty="0"/>
              <a:t>章节标题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219201"/>
            <a:ext cx="7891462" cy="1712258"/>
          </a:xfrm>
        </p:spPr>
        <p:txBody>
          <a:bodyPr anchor="b">
            <a:normAutofit/>
          </a:bodyPr>
          <a:lstStyle>
            <a:lvl1pPr>
              <a:lnSpc>
                <a:spcPct val="150000"/>
              </a:lnSpc>
              <a:defRPr sz="32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单击此处输入章节序号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143717"/>
            <a:ext cx="7891462" cy="24696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单击此处输入章节标题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7A5B-7C84-4BA7-A0C7-675382A565E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字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1020" y="140678"/>
            <a:ext cx="6246930" cy="527612"/>
          </a:xfrm>
        </p:spPr>
        <p:txBody>
          <a:bodyPr anchor="ctr">
            <a:normAutofit/>
          </a:bodyPr>
          <a:lstStyle>
            <a:lvl1pPr algn="l">
              <a:defRPr sz="2600" b="1">
                <a:solidFill>
                  <a:srgbClr val="E7242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03DCF-75EA-40AF-A3B7-B5635A238E7A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86" y="1168401"/>
            <a:ext cx="7886661" cy="755384"/>
          </a:xfrm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buNone/>
              <a:defRPr lang="zh-CN" altLang="en-US" sz="2800" dirty="0" smtClean="0"/>
            </a:lvl1pPr>
          </a:lstStyle>
          <a:p>
            <a:pPr marL="0" lvl="0" indent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2107937"/>
            <a:ext cx="7886700" cy="3873763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algn="just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indent="-285750" algn="just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indent="-285750" algn="just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14550" indent="-285750" algn="just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字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1020" y="140678"/>
            <a:ext cx="6246930" cy="52761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600" b="1" dirty="0">
                <a:solidFill>
                  <a:srgbClr val="E72427"/>
                </a:solidFill>
              </a:defRPr>
            </a:lvl1pPr>
          </a:lstStyle>
          <a:p>
            <a:pPr lvl="0"/>
            <a:r>
              <a:rPr lang="zh-CN" altLang="en-US" dirty="0"/>
              <a:t>单击此处输入章节标题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A376-6D16-4A35-B9CB-99CA41750F7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10179" y="1149927"/>
            <a:ext cx="3804805" cy="582628"/>
          </a:xfrm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buNone/>
              <a:defRPr lang="zh-CN" altLang="en-US" sz="2800" dirty="0" smtClean="0"/>
            </a:lvl1pPr>
          </a:lstStyle>
          <a:p>
            <a:pPr marL="0" lvl="0" indent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628649" y="1920439"/>
            <a:ext cx="3804805" cy="4278013"/>
          </a:xfrm>
        </p:spPr>
        <p:txBody>
          <a:bodyPr>
            <a:normAutofit/>
          </a:bodyPr>
          <a:lstStyle>
            <a:lvl1pPr marL="2286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2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1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1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1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10179" y="1920438"/>
            <a:ext cx="3804805" cy="4277161"/>
          </a:xfrm>
        </p:spPr>
        <p:txBody>
          <a:bodyPr>
            <a:normAutofit/>
          </a:bodyPr>
          <a:lstStyle>
            <a:lvl1pPr marL="2286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2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1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1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18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buClr>
                <a:srgbClr val="E72427"/>
              </a:buClr>
              <a:buSzPct val="50000"/>
              <a:buFont typeface="Wingdings" panose="05000000000000000000" pitchFamily="2" charset="2"/>
              <a:buChar char="n"/>
              <a:defRPr lang="zh-CN" altLang="en-US" sz="18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单击此处输入正文文本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8669" y="1149927"/>
            <a:ext cx="3804786" cy="592263"/>
          </a:xfrm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buNone/>
              <a:defRPr lang="zh-CN" altLang="en-US" sz="2800" dirty="0" smtClean="0"/>
            </a:lvl1pPr>
          </a:lstStyle>
          <a:p>
            <a:pPr marL="0" lvl="0" indent="0"/>
            <a:r>
              <a:rPr lang="zh-CN" altLang="en-US" dirty="0"/>
              <a:t>单击此处输入标题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EE6B-8950-49FE-87A2-B06B097DC9A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0DBE0-6772-41E7-8CB3-A9F534266F9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2243" y="2222698"/>
            <a:ext cx="6390249" cy="816891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单击此处输入结束语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EC23B37-D03E-432F-BC40-D7D66CD88DD4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2C215-C64B-48AD-9B38-0DD046D4E31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REO</a:t>
            </a:r>
            <a:r>
              <a:rPr lang="zh-CN" altLang="en-US" dirty="0"/>
              <a:t>工具集介绍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2900" y="3621024"/>
            <a:ext cx="8172450" cy="240182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左冬冬</a:t>
            </a:r>
            <a:r>
              <a:rPr lang="zh-CN" altLang="en-US" sz="3200" dirty="0"/>
              <a:t> </a:t>
            </a:r>
            <a:r>
              <a:rPr lang="en-US" altLang="zh-CN" sz="3200" dirty="0"/>
              <a:t>2020.08.22 </a:t>
            </a:r>
            <a:endParaRPr lang="zh-CN" altLang="en-US" sz="3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使用对象</a:t>
            </a:r>
            <a:endParaRPr lang="zh-CN" altLang="en-US"/>
          </a:p>
        </p:txBody>
      </p:sp>
      <p:sp>
        <p:nvSpPr>
          <p:cNvPr id="9" name="文本占位符 8"/>
          <p:cNvSpPr/>
          <p:nvPr>
            <p:ph type="body" sz="quarter" idx="16"/>
          </p:nvPr>
        </p:nvSpPr>
        <p:spPr>
          <a:xfrm>
            <a:off x="641350" y="1533525"/>
            <a:ext cx="7860665" cy="4478655"/>
          </a:xfrm>
        </p:spPr>
        <p:txBody>
          <a:bodyPr>
            <a:normAutofit/>
          </a:bodyPr>
          <a:p>
            <a:r>
              <a:rPr lang="zh-CN" altLang="en-US"/>
              <a:t>开发团队</a:t>
            </a:r>
            <a:endParaRPr lang="zh-CN" altLang="en-US"/>
          </a:p>
          <a:p>
            <a:r>
              <a:rPr lang="zh-CN" altLang="en-US"/>
              <a:t>测试团队</a:t>
            </a:r>
            <a:endParaRPr lang="zh-CN" altLang="en-US"/>
          </a:p>
          <a:p>
            <a:r>
              <a:rPr lang="zh-CN" altLang="en-US"/>
              <a:t>售后团队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p>
            <a:r>
              <a:rPr lang="zh-CN" altLang="en-US" sz="3600" dirty="0"/>
              <a:t>二、</a:t>
            </a:r>
            <a:r>
              <a:rPr lang="zh-CN" altLang="en-US" sz="3600" dirty="0">
                <a:sym typeface="+mn-ea"/>
              </a:rPr>
              <a:t>工具分类</a:t>
            </a:r>
            <a:endParaRPr lang="zh-CN" altLang="en-US" sz="36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" y="1075690"/>
            <a:ext cx="8725535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1383665"/>
            <a:ext cx="5581015" cy="4732655"/>
          </a:xfrm>
          <a:prstGeom prst="rect">
            <a:avLst/>
          </a:prstGeom>
        </p:spPr>
      </p:pic>
      <p:sp>
        <p:nvSpPr>
          <p:cNvPr id="7" name="文本占位符 6"/>
          <p:cNvSpPr/>
          <p:nvPr>
            <p:ph type="body" sz="quarter" idx="16"/>
          </p:nvPr>
        </p:nvSpPr>
        <p:spPr>
          <a:xfrm>
            <a:off x="229870" y="57150"/>
            <a:ext cx="2569210" cy="69024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支持</a:t>
            </a:r>
            <a:r>
              <a:rPr lang="zh-CN" altLang="en-US"/>
              <a:t>平台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/>
          <p:nvPr>
            <p:ph type="body" sz="quarter" idx="16"/>
          </p:nvPr>
        </p:nvSpPr>
        <p:spPr>
          <a:xfrm>
            <a:off x="229870" y="57150"/>
            <a:ext cx="2569210" cy="69024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产品</a:t>
            </a:r>
            <a:r>
              <a:rPr lang="zh-CN" altLang="en-US"/>
              <a:t>应用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670" y="952500"/>
            <a:ext cx="6133465" cy="5558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3600">
                <a:sym typeface="+mn-ea"/>
              </a:rPr>
              <a:t>三、实现原理</a:t>
            </a:r>
            <a:endParaRPr lang="zh-CN" altLang="en-US" sz="3600">
              <a:sym typeface="+mn-ea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占位符 10"/>
          <p:cNvSpPr/>
          <p:nvPr>
            <p:ph type="body" sz="quarter" idx="16"/>
          </p:nvPr>
        </p:nvSpPr>
        <p:spPr>
          <a:xfrm>
            <a:off x="452755" y="1844040"/>
            <a:ext cx="8098790" cy="3562985"/>
          </a:xfrm>
        </p:spPr>
        <p:txBody>
          <a:bodyPr>
            <a:normAutofit/>
          </a:bodyPr>
          <a:p>
            <a:r>
              <a:rPr lang="zh-CN" altLang="en-US"/>
              <a:t>引擎动态评测</a:t>
            </a:r>
            <a:endParaRPr lang="zh-CN" altLang="en-US"/>
          </a:p>
          <a:p>
            <a:pPr lvl="1"/>
            <a:r>
              <a:rPr lang="zh-CN" altLang="en-US" sz="1800"/>
              <a:t>实际场景中</a:t>
            </a:r>
            <a:r>
              <a:rPr lang="zh-CN" altLang="en-US" sz="1800"/>
              <a:t>验证通过率</a:t>
            </a:r>
            <a:endParaRPr lang="zh-CN" altLang="en-US" sz="1800"/>
          </a:p>
          <a:p>
            <a:pPr lvl="1"/>
            <a:r>
              <a:rPr lang="zh-CN" altLang="en-US" sz="1800"/>
              <a:t>实际场景中验证引擎功能</a:t>
            </a:r>
            <a:endParaRPr lang="zh-CN" altLang="en-US"/>
          </a:p>
          <a:p>
            <a:r>
              <a:rPr lang="zh-CN" altLang="en-US"/>
              <a:t>引擎静态</a:t>
            </a:r>
            <a:r>
              <a:rPr lang="zh-CN" altLang="en-US"/>
              <a:t>分析</a:t>
            </a:r>
            <a:endParaRPr lang="zh-CN" altLang="en-US"/>
          </a:p>
          <a:p>
            <a:pPr lvl="1"/>
            <a:r>
              <a:rPr lang="zh-CN" altLang="en-US"/>
              <a:t>找</a:t>
            </a:r>
            <a:r>
              <a:rPr lang="en-US" altLang="zh-CN"/>
              <a:t>bug</a:t>
            </a:r>
            <a:endParaRPr lang="en-US" altLang="zh-CN"/>
          </a:p>
          <a:p>
            <a:pPr lvl="1"/>
            <a:r>
              <a:t>分析定位各种疑难杂症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引擎评测工具架构</a:t>
            </a:r>
            <a:endParaRPr 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927100"/>
            <a:ext cx="7972425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引擎评测工具流程</a:t>
            </a:r>
            <a:endParaRPr 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9" name="图片 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1098550"/>
            <a:ext cx="4809490" cy="5257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引擎评测工具实质</a:t>
            </a:r>
            <a:endParaRPr lang="zh-CN">
              <a:sym typeface="+mn-ea"/>
            </a:endParaRPr>
          </a:p>
        </p:txBody>
      </p:sp>
      <p:sp>
        <p:nvSpPr>
          <p:cNvPr id="16" name="文本占位符 15"/>
          <p:cNvSpPr/>
          <p:nvPr>
            <p:ph type="body" sz="quarter" idx="16"/>
          </p:nvPr>
        </p:nvSpPr>
        <p:spPr>
          <a:xfrm>
            <a:off x="654685" y="1076325"/>
            <a:ext cx="7860665" cy="4192905"/>
          </a:xfrm>
        </p:spPr>
        <p:txBody>
          <a:bodyPr>
            <a:normAutofit/>
          </a:bodyPr>
          <a:p>
            <a:r>
              <a:rPr lang="zh-CN" altLang="en-US"/>
              <a:t>进程间通信</a:t>
            </a:r>
            <a:r>
              <a:rPr lang="en-US" altLang="zh-CN"/>
              <a:t>IPC</a:t>
            </a:r>
            <a:endParaRPr lang="en-US" altLang="zh-CN"/>
          </a:p>
          <a:p>
            <a:pPr lvl="1"/>
            <a:r>
              <a:t>管道</a:t>
            </a:r>
          </a:p>
          <a:p>
            <a:pPr lvl="1"/>
            <a:r>
              <a:t>共享缓存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引擎评测工具</a:t>
            </a:r>
            <a:r>
              <a:rPr lang="en-US" altLang="zh-CN">
                <a:sym typeface="+mn-ea"/>
              </a:rPr>
              <a:t>-</a:t>
            </a:r>
            <a:r>
              <a:rPr lang="zh-CN" altLang="en-US"/>
              <a:t>管道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3815" y="1471930"/>
            <a:ext cx="6699250" cy="39141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210533" y="1431589"/>
            <a:ext cx="8876078" cy="4245468"/>
          </a:xfrm>
        </p:spPr>
        <p:txBody>
          <a:bodyPr>
            <a:normAutofit/>
          </a:bodyPr>
          <a:p>
            <a:endParaRPr lang="zh-CN" altLang="en-US" sz="1600" b="1" dirty="0"/>
          </a:p>
          <a:p>
            <a:endParaRPr lang="zh-CN" altLang="en-US" sz="1600" b="1" dirty="0"/>
          </a:p>
          <a:p>
            <a:endParaRPr lang="zh-CN" altLang="en-US" sz="1600" b="1" dirty="0"/>
          </a:p>
          <a:p>
            <a:pPr marL="0" indent="0">
              <a:buNone/>
            </a:pP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285" y="1829435"/>
            <a:ext cx="6387465" cy="4232910"/>
          </a:xfrm>
          <a:prstGeom prst="rect">
            <a:avLst/>
          </a:prstGeom>
        </p:spPr>
      </p:pic>
      <p:sp>
        <p:nvSpPr>
          <p:cNvPr id="5" name="文本占位符 6"/>
          <p:cNvSpPr/>
          <p:nvPr/>
        </p:nvSpPr>
        <p:spPr>
          <a:xfrm>
            <a:off x="2204085" y="105283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RGB/IR/RGB</a:t>
            </a:r>
            <a:endParaRPr lang="en-US" altLang="zh-CN"/>
          </a:p>
        </p:txBody>
      </p:sp>
      <p:sp>
        <p:nvSpPr>
          <p:cNvPr id="3" name="文本占位符 6"/>
          <p:cNvSpPr/>
          <p:nvPr/>
        </p:nvSpPr>
        <p:spPr>
          <a:xfrm>
            <a:off x="356870" y="184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引擎评测工具实质</a:t>
            </a:r>
            <a:endParaRPr lang="zh-CN">
              <a:sym typeface="+mn-ea"/>
            </a:endParaRPr>
          </a:p>
        </p:txBody>
      </p:sp>
      <p:sp>
        <p:nvSpPr>
          <p:cNvPr id="2" name="文本占位符 6"/>
          <p:cNvSpPr/>
          <p:nvPr/>
        </p:nvSpPr>
        <p:spPr>
          <a:xfrm>
            <a:off x="5209540" y="105283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RGB/IR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9"/>
          <p:cNvSpPr>
            <a:spLocks noGrp="1"/>
          </p:cNvSpPr>
          <p:nvPr>
            <p:ph type="ctrTitle"/>
          </p:nvPr>
        </p:nvSpPr>
        <p:spPr>
          <a:xfrm>
            <a:off x="838369" y="660400"/>
            <a:ext cx="1466517" cy="778256"/>
          </a:xfrm>
        </p:spPr>
        <p:txBody>
          <a:bodyPr/>
          <a:lstStyle/>
          <a:p>
            <a:endParaRPr lang="zh-CN" altLang="en-US" sz="4800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838200" y="1847849"/>
            <a:ext cx="5743451" cy="3606801"/>
          </a:xfrm>
        </p:spPr>
        <p:txBody>
          <a:bodyPr/>
          <a:lstStyle/>
          <a:p>
            <a:r>
              <a:rPr lang="zh-CN" altLang="en-US" sz="2400" dirty="0"/>
              <a:t>一、工具介绍</a:t>
            </a:r>
            <a:endParaRPr lang="zh-CN" altLang="en-US" sz="2400" dirty="0"/>
          </a:p>
          <a:p>
            <a:r>
              <a:rPr lang="zh-CN" altLang="en-US" sz="2400" dirty="0"/>
              <a:t>二、工具分类</a:t>
            </a:r>
            <a:endParaRPr lang="zh-CN" altLang="en-US" sz="2400" dirty="0"/>
          </a:p>
          <a:p>
            <a:r>
              <a:rPr lang="zh-CN" altLang="en-US" sz="2400" dirty="0"/>
              <a:t>三</a:t>
            </a:r>
            <a:r>
              <a:rPr lang="zh-CN" altLang="en-US" sz="2400" dirty="0"/>
              <a:t>、实现原理</a:t>
            </a:r>
            <a:endParaRPr lang="zh-CN" altLang="en-US" sz="2400" dirty="0"/>
          </a:p>
          <a:p>
            <a:r>
              <a:rPr lang="zh-CN" altLang="en-US" sz="2400" dirty="0"/>
              <a:t>四</a:t>
            </a:r>
            <a:r>
              <a:rPr lang="zh-CN" altLang="en-US" sz="2400" dirty="0"/>
              <a:t>、案例分析</a:t>
            </a:r>
            <a:endParaRPr lang="zh-CN" altLang="en-US" sz="2400" dirty="0"/>
          </a:p>
          <a:p>
            <a:r>
              <a:rPr lang="zh-CN" altLang="en-US" sz="2400" dirty="0"/>
              <a:t>五、管理流程</a:t>
            </a:r>
            <a:endParaRPr lang="zh-CN" altLang="en-US" sz="2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引擎评测工具</a:t>
            </a:r>
            <a:r>
              <a:rPr lang="en-US" altLang="zh-CN">
                <a:sym typeface="+mn-ea"/>
              </a:rPr>
              <a:t>-</a:t>
            </a:r>
            <a:r>
              <a:rPr lang="en-US" altLang="zh-CN"/>
              <a:t>PBA</a:t>
            </a:r>
            <a:r>
              <a:rPr lang="zh-CN" altLang="en-US"/>
              <a:t>规则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9540" y="654685"/>
            <a:ext cx="6191250" cy="3653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35" y="4195445"/>
            <a:ext cx="3476625" cy="1724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4345" y="6149340"/>
            <a:ext cx="5501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u="sng">
                <a:solidFill>
                  <a:schemeClr val="accent1">
                    <a:lumMod val="75000"/>
                  </a:schemeClr>
                </a:solidFill>
              </a:rPr>
              <a:t>https://confluence.sensetime.com/display/BIREO/v1.2.5</a:t>
            </a:r>
            <a:endParaRPr lang="zh-CN" altLang="en-US" u="sng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引擎评测工具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配置文件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1100455"/>
            <a:ext cx="8844280" cy="314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4603750"/>
            <a:ext cx="470535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引擎评测工具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渲染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4685" y="5988050"/>
            <a:ext cx="815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https://confluence.sensetime.com/pages/viewpage.action?pageId=173475596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6" name="文本占位符 15"/>
          <p:cNvSpPr/>
          <p:nvPr>
            <p:ph type="body" sz="quarter" idx="16"/>
          </p:nvPr>
        </p:nvSpPr>
        <p:spPr>
          <a:xfrm>
            <a:off x="654685" y="895350"/>
            <a:ext cx="7860665" cy="4192905"/>
          </a:xfrm>
        </p:spPr>
        <p:txBody>
          <a:bodyPr>
            <a:normAutofit/>
          </a:bodyPr>
          <a:p>
            <a:r>
              <a:rPr lang="zh-CN" altLang="en-US"/>
              <a:t>渲染工具</a:t>
            </a:r>
            <a:endParaRPr lang="en-US" altLang="zh-CN"/>
          </a:p>
          <a:p>
            <a:pPr lvl="1"/>
            <a:r>
              <a:rPr lang="en-US" altLang="zh-CN"/>
              <a:t>Windows</a:t>
            </a:r>
            <a:endParaRPr lang="en-US" altLang="zh-CN"/>
          </a:p>
          <a:p>
            <a:pPr lvl="1"/>
            <a:r>
              <a:rPr lang="en-US" altLang="zh-CN"/>
              <a:t>Linux    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2657475"/>
            <a:ext cx="1714500" cy="304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657475"/>
            <a:ext cx="1714500" cy="304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2657475"/>
            <a:ext cx="17145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引擎评测</a:t>
            </a:r>
            <a:r>
              <a:rPr lang="zh-CN" altLang="en-US">
                <a:sym typeface="+mn-ea"/>
              </a:rPr>
              <a:t>工具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渲染</a:t>
            </a:r>
            <a:endParaRPr lang="zh-CN" altLang="en-US">
              <a:sym typeface="+mn-ea"/>
            </a:endParaRPr>
          </a:p>
        </p:txBody>
      </p:sp>
      <p:sp>
        <p:nvSpPr>
          <p:cNvPr id="4" name="文本占位符 3"/>
          <p:cNvSpPr/>
          <p:nvPr>
            <p:ph type="body" sz="quarter" idx="16"/>
          </p:nvPr>
        </p:nvSpPr>
        <p:spPr>
          <a:xfrm>
            <a:off x="654685" y="1600200"/>
            <a:ext cx="7860665" cy="4192905"/>
          </a:xfrm>
        </p:spPr>
        <p:txBody>
          <a:bodyPr>
            <a:normAutofit/>
          </a:bodyPr>
          <a:p>
            <a:r>
              <a:rPr lang="en-US" altLang="zh-CN"/>
              <a:t> </a:t>
            </a:r>
            <a:r>
              <a:rPr lang="zh-CN" altLang="en-US"/>
              <a:t>支持查看</a:t>
            </a:r>
            <a:r>
              <a:rPr lang="zh-CN" altLang="en-US"/>
              <a:t>活体分数及通过状态</a:t>
            </a:r>
            <a:endParaRPr lang="zh-CN" altLang="en-US"/>
          </a:p>
          <a:p>
            <a:r>
              <a:t> 支持</a:t>
            </a:r>
            <a:r>
              <a:rPr>
                <a:sym typeface="+mn-ea"/>
              </a:rPr>
              <a:t>查看</a:t>
            </a:r>
            <a:r>
              <a:t>识别分数及通过状态</a:t>
            </a:r>
            <a:endParaRPr lang="en-US" altLang="zh-CN"/>
          </a:p>
          <a:p>
            <a:r>
              <a:t> 支持</a:t>
            </a:r>
            <a:r>
              <a:rPr>
                <a:sym typeface="+mn-ea"/>
              </a:rPr>
              <a:t>查看</a:t>
            </a:r>
            <a:r>
              <a:t>最终识别结果状态</a:t>
            </a:r>
            <a:endParaRPr lang="en-US" altLang="zh-CN"/>
          </a:p>
          <a:p>
            <a:r>
              <a:t> 支持</a:t>
            </a:r>
            <a:r>
              <a:rPr>
                <a:sym typeface="+mn-ea"/>
              </a:rPr>
              <a:t>查看</a:t>
            </a:r>
            <a:r>
              <a:rPr lang="en-US" altLang="zh-CN"/>
              <a:t>Track ID</a:t>
            </a:r>
            <a:endParaRPr lang="en-US" altLang="zh-CN"/>
          </a:p>
          <a:p>
            <a:r>
              <a:t> 支持查看质量分数</a:t>
            </a:r>
            <a:endParaRPr lang="en-US" altLang="zh-CN"/>
          </a:p>
          <a:p>
            <a:r>
              <a:t> 支持</a:t>
            </a:r>
            <a:r>
              <a:rPr>
                <a:sym typeface="+mn-ea"/>
              </a:rPr>
              <a:t>查看</a:t>
            </a:r>
            <a:r>
              <a:rPr>
                <a:sym typeface="+mn-ea"/>
              </a:rPr>
              <a:t>属性状态</a:t>
            </a:r>
            <a:endParaRPr>
              <a:sym typeface="+mn-ea"/>
            </a:endParaRPr>
          </a:p>
          <a:p/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1895475"/>
            <a:ext cx="247650" cy="228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2508250"/>
            <a:ext cx="247650" cy="228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3146425"/>
            <a:ext cx="24765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ym typeface="+mn-ea"/>
              </a:rPr>
              <a:t>Himix</a:t>
            </a:r>
            <a:r>
              <a:rPr lang="zh-CN">
                <a:sym typeface="+mn-ea"/>
              </a:rPr>
              <a:t>采集工具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sp>
        <p:nvSpPr>
          <p:cNvPr id="11" name="文本占位符 10"/>
          <p:cNvSpPr/>
          <p:nvPr>
            <p:ph type="body" sz="quarter" idx="16"/>
          </p:nvPr>
        </p:nvSpPr>
        <p:spPr>
          <a:xfrm>
            <a:off x="452755" y="1024890"/>
            <a:ext cx="8098790" cy="5331460"/>
          </a:xfrm>
        </p:spPr>
        <p:txBody>
          <a:bodyPr>
            <a:normAutofit/>
          </a:bodyPr>
          <a:p>
            <a:r>
              <a:rPr lang="zh-CN" altLang="en-US"/>
              <a:t>手工采集</a:t>
            </a:r>
            <a:endParaRPr lang="zh-CN" altLang="en-US"/>
          </a:p>
          <a:p>
            <a:pPr lvl="1"/>
            <a:r>
              <a:rPr lang="zh-CN" altLang="en-US"/>
              <a:t>单帧采集</a:t>
            </a:r>
            <a:endParaRPr lang="zh-CN" altLang="en-US"/>
          </a:p>
          <a:p>
            <a:pPr lvl="1"/>
            <a:r>
              <a:rPr lang="zh-CN" altLang="en-US"/>
              <a:t>攻防采集</a:t>
            </a:r>
            <a:endParaRPr lang="zh-CN" altLang="en-US"/>
          </a:p>
          <a:p>
            <a:pPr lvl="1"/>
            <a:r>
              <a:t>视频采集</a:t>
            </a:r>
          </a:p>
          <a:p>
            <a:pPr marL="228600" lvl="0" indent="-228600">
              <a:buFont typeface="Wingdings" panose="05000000000000000000" charset="0"/>
              <a:buChar char="n"/>
            </a:pPr>
            <a:r>
              <a:rPr>
                <a:solidFill>
                  <a:schemeClr val="tx1"/>
                </a:solidFill>
                <a:sym typeface="+mn-ea"/>
              </a:rPr>
              <a:t>机械臂</a:t>
            </a:r>
            <a:r>
              <a:rPr>
                <a:solidFill>
                  <a:schemeClr val="tx1"/>
                </a:solidFill>
                <a:sym typeface="+mn-ea"/>
              </a:rPr>
              <a:t>采集</a:t>
            </a:r>
            <a:endParaRPr>
              <a:solidFill>
                <a:schemeClr val="tx1"/>
              </a:solidFill>
              <a:sym typeface="+mn-ea"/>
            </a:endParaRPr>
          </a:p>
          <a:p>
            <a:pPr marL="685800" lvl="1" indent="-228600">
              <a:buFont typeface="Wingdings" panose="05000000000000000000" charset="0"/>
              <a:buChar char="n"/>
            </a:pPr>
            <a:r>
              <a:t>单帧采集</a:t>
            </a:r>
            <a:endParaRPr lang="en-US" altLang="zh-CN"/>
          </a:p>
          <a:p>
            <a:pPr marL="685800" lvl="1" indent="-228600">
              <a:buFont typeface="Wingdings" panose="05000000000000000000" charset="0"/>
              <a:buChar char="n"/>
            </a:pPr>
            <a:r>
              <a:t>连续帧采集</a:t>
            </a:r>
            <a:endParaRPr lang="en-US" altLang="zh-CN"/>
          </a:p>
          <a:p>
            <a:pPr marL="685800" lvl="1" indent="-228600">
              <a:buFont typeface="Wingdings" panose="05000000000000000000" charset="0"/>
              <a:buChar char="n"/>
            </a:pPr>
            <a:r>
              <a:t>攻防采集</a:t>
            </a:r>
            <a:endParaRPr lang="en-US" altLang="zh-CN"/>
          </a:p>
          <a:p>
            <a:pPr marL="685800" lvl="1" indent="-228600">
              <a:buFont typeface="Wingdings" panose="05000000000000000000" charset="0"/>
              <a:buChar char="n"/>
            </a:pPr>
            <a:r>
              <a:rPr lang="zh-CN" altLang="en-US"/>
              <a:t>视频采集</a:t>
            </a:r>
            <a:endParaRPr lang="zh-CN" altLang="en-US"/>
          </a:p>
          <a:p>
            <a:pPr marL="457200" lvl="1" indent="0">
              <a:buNone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采集工具上位机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普通版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1620" y="1203960"/>
            <a:ext cx="8620125" cy="47129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采集工具上位机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机械臂版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1005840"/>
            <a:ext cx="8749665" cy="5241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60575"/>
            <a:ext cx="426720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采集工具架构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sp>
        <p:nvSpPr>
          <p:cNvPr id="11" name="文本占位符 10"/>
          <p:cNvSpPr/>
          <p:nvPr>
            <p:ph type="body" sz="quarter" idx="16"/>
          </p:nvPr>
        </p:nvSpPr>
        <p:spPr>
          <a:xfrm>
            <a:off x="522605" y="1291590"/>
            <a:ext cx="8098790" cy="2487295"/>
          </a:xfrm>
        </p:spPr>
        <p:txBody>
          <a:bodyPr>
            <a:normAutofit/>
          </a:bodyPr>
          <a:p>
            <a:r>
              <a:rPr lang="en-US" altLang="zh-CN"/>
              <a:t>TCP</a:t>
            </a:r>
            <a:endParaRPr lang="zh-CN" altLang="en-US"/>
          </a:p>
          <a:p>
            <a:r>
              <a:rPr lang="zh-CN" altLang="en-US"/>
              <a:t>上位机</a:t>
            </a:r>
            <a:endParaRPr lang="zh-CN" altLang="en-US"/>
          </a:p>
          <a:p>
            <a:r>
              <a:rPr lang="en-US" altLang="zh-CN"/>
              <a:t>AI Service</a:t>
            </a:r>
            <a:endParaRPr lang="en-US" altLang="zh-CN"/>
          </a:p>
          <a:p>
            <a:r>
              <a:t>机械臂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2540" y="1291590"/>
            <a:ext cx="54864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采集工具流程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0" y="1452245"/>
            <a:ext cx="4921885" cy="50399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采集工具</a:t>
            </a:r>
            <a:r>
              <a:rPr lang="en-US" altLang="zh-CN">
                <a:sym typeface="+mn-ea"/>
              </a:rPr>
              <a:t>PBA</a:t>
            </a:r>
            <a:r>
              <a:rPr lang="zh-CN">
                <a:sym typeface="+mn-ea"/>
              </a:rPr>
              <a:t>流程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3745" y="964565"/>
            <a:ext cx="4956175" cy="53917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前序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376045"/>
            <a:ext cx="8496935" cy="42735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械臂版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模拟图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pic>
        <p:nvPicPr>
          <p:cNvPr id="38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10" y="1595755"/>
            <a:ext cx="7647940" cy="34086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械臂版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架构</a:t>
            </a:r>
            <a:r>
              <a:rPr lang="zh-CN" altLang="en-US">
                <a:sym typeface="+mn-ea"/>
              </a:rPr>
              <a:t>图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pic>
        <p:nvPicPr>
          <p:cNvPr id="39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475" y="1314450"/>
            <a:ext cx="6228715" cy="42284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海思 </a:t>
            </a:r>
            <a:r>
              <a:rPr lang="en-US" altLang="zh-CN">
                <a:sym typeface="+mn-ea"/>
              </a:rPr>
              <a:t>&amp; internal</a:t>
            </a:r>
            <a:r>
              <a:rPr lang="zh-CN" altLang="en-US">
                <a:sym typeface="+mn-ea"/>
              </a:rPr>
              <a:t>静态评测工具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sp>
        <p:nvSpPr>
          <p:cNvPr id="11" name="文本占位符 10"/>
          <p:cNvSpPr/>
          <p:nvPr>
            <p:ph type="body" sz="quarter" idx="16"/>
          </p:nvPr>
        </p:nvSpPr>
        <p:spPr>
          <a:xfrm>
            <a:off x="452755" y="1844040"/>
            <a:ext cx="8098790" cy="2316480"/>
          </a:xfrm>
        </p:spPr>
        <p:txBody>
          <a:bodyPr>
            <a:normAutofit lnSpcReduction="10000"/>
          </a:bodyPr>
          <a:p>
            <a:r>
              <a:rPr lang="zh-CN" altLang="en-US"/>
              <a:t>识别静态评测</a:t>
            </a:r>
            <a:endParaRPr lang="zh-CN" altLang="en-US"/>
          </a:p>
          <a:p>
            <a:r>
              <a:rPr lang="zh-CN" altLang="en-US"/>
              <a:t>活体静态评测</a:t>
            </a:r>
            <a:endParaRPr lang="zh-CN" altLang="en-US"/>
          </a:p>
          <a:p>
            <a:r>
              <a:rPr lang="zh-CN" altLang="en-US"/>
              <a:t>属性静态评测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海思 </a:t>
            </a:r>
            <a:r>
              <a:rPr lang="en-US" altLang="zh-CN">
                <a:sym typeface="+mn-ea"/>
              </a:rPr>
              <a:t>&amp; internal</a:t>
            </a:r>
            <a:r>
              <a:rPr lang="zh-CN" altLang="en-US">
                <a:sym typeface="+mn-ea"/>
              </a:rPr>
              <a:t>静态评测工具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290" y="1666240"/>
            <a:ext cx="6395085" cy="35261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海思 </a:t>
            </a:r>
            <a:r>
              <a:rPr lang="en-US" altLang="zh-CN">
                <a:sym typeface="+mn-ea"/>
              </a:rPr>
              <a:t>&amp; internal</a:t>
            </a:r>
            <a:r>
              <a:rPr lang="zh-CN" altLang="en-US">
                <a:sym typeface="+mn-ea"/>
              </a:rPr>
              <a:t>静态评测工具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" y="1310005"/>
            <a:ext cx="856297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海思 </a:t>
            </a:r>
            <a:r>
              <a:rPr lang="en-US" altLang="zh-CN">
                <a:sym typeface="+mn-ea"/>
              </a:rPr>
              <a:t>&amp; internal</a:t>
            </a:r>
            <a:r>
              <a:rPr lang="zh-CN" altLang="en-US">
                <a:sym typeface="+mn-ea"/>
              </a:rPr>
              <a:t>静态评测工具</a:t>
            </a:r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875" y="1209040"/>
            <a:ext cx="7334250" cy="44399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3600">
                <a:sym typeface="+mn-ea"/>
              </a:rPr>
              <a:t>三、案例分析</a:t>
            </a:r>
            <a:endParaRPr lang="zh-CN" altLang="en-US" sz="3600">
              <a:sym typeface="+mn-ea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占位符 10"/>
          <p:cNvSpPr/>
          <p:nvPr>
            <p:ph type="body" sz="quarter" idx="16"/>
          </p:nvPr>
        </p:nvSpPr>
        <p:spPr>
          <a:xfrm>
            <a:off x="416560" y="1129665"/>
            <a:ext cx="8098790" cy="67818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REOv0.20-戴口罩-Handler变化-静态测试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990725"/>
            <a:ext cx="1714500" cy="304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1990725"/>
            <a:ext cx="1714500" cy="304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990725"/>
            <a:ext cx="1714500" cy="304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3400" y="5988050"/>
            <a:ext cx="7768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https://confluence.sensetime.com/pages/viewpage.action?pageId=152284137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92630" y="5462270"/>
            <a:ext cx="4720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结论：</a:t>
            </a:r>
            <a:r>
              <a:rPr lang="zh-CN" altLang="en-US"/>
              <a:t>不同handle，对识别分数无影响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3400" y="5988050"/>
            <a:ext cx="7768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https://confluence.sensetime.com/pages/viewpage.action?pageId=170628296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9775" y="4904740"/>
            <a:ext cx="76638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结论：每次刚进入刷脸的时候，因为FaceAE的曝光缘故导致一些质量较低的帧参与了活体识别，因此也失败了，当AE曝光稳定后，活体立即通过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" y="1236345"/>
            <a:ext cx="1714500" cy="304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236345"/>
            <a:ext cx="1714500" cy="304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1236345"/>
            <a:ext cx="1714500" cy="304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36345"/>
            <a:ext cx="1714500" cy="3048000"/>
          </a:xfrm>
          <a:prstGeom prst="rect">
            <a:avLst/>
          </a:prstGeom>
        </p:spPr>
      </p:pic>
      <p:sp>
        <p:nvSpPr>
          <p:cNvPr id="15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>
                <a:sym typeface="+mn-ea"/>
              </a:rPr>
              <a:t>REOv1.0.5-非活体数据分析</a:t>
            </a:r>
            <a:endParaRPr>
              <a:sym typeface="+mn-ea"/>
            </a:endParaRPr>
          </a:p>
          <a:p>
            <a:endParaRPr 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3400" y="5988050"/>
            <a:ext cx="7768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https://confluence.sensetime.com/pages/viewpage.action?pageId=155864060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925" y="5537200"/>
            <a:ext cx="76638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结论：综合对比，本地图片特征识别通过率要高于服务器特征</a:t>
            </a:r>
            <a:endParaRPr lang="zh-CN" altLang="en-US"/>
          </a:p>
        </p:txBody>
      </p:sp>
      <p:sp>
        <p:nvSpPr>
          <p:cNvPr id="15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>
                <a:sym typeface="+mn-ea"/>
              </a:rPr>
              <a:t>REOv0.25-本地特征和服务器特征性能不一致</a:t>
            </a:r>
            <a:endParaRPr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1228725"/>
            <a:ext cx="1714500" cy="30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28725"/>
            <a:ext cx="1714500" cy="304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228725"/>
            <a:ext cx="1714500" cy="304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28725"/>
            <a:ext cx="1714500" cy="304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8150" y="4450080"/>
            <a:ext cx="828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与服务器特征对比：识别平均分:0.73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38150" y="4948555"/>
            <a:ext cx="8286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与本地特征对比：识别平均分:0.</a:t>
            </a:r>
            <a:r>
              <a:rPr lang="en-US"/>
              <a:t>805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3400" y="5988050"/>
            <a:ext cx="7768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https://confluence.sensetime.com/pages/viewpage.action?pageId=166540886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410" y="4891405"/>
            <a:ext cx="76638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结论：模型缺陷</a:t>
            </a:r>
            <a:endParaRPr lang="zh-CN" altLang="en-US"/>
          </a:p>
        </p:txBody>
      </p:sp>
      <p:sp>
        <p:nvSpPr>
          <p:cNvPr id="15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假人攻击</a:t>
            </a:r>
            <a:endParaRPr lang="zh-CN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1114425"/>
            <a:ext cx="1714500" cy="304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114425"/>
            <a:ext cx="1714500" cy="304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114425"/>
            <a:ext cx="1714500" cy="304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114425"/>
            <a:ext cx="17145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占位符 14"/>
          <p:cNvSpPr/>
          <p:nvPr>
            <p:ph type="body" sz="quarter" idx="16"/>
          </p:nvPr>
        </p:nvSpPr>
        <p:spPr>
          <a:xfrm>
            <a:off x="654685" y="1057275"/>
            <a:ext cx="7860665" cy="5299710"/>
          </a:xfrm>
        </p:spPr>
        <p:txBody>
          <a:bodyPr>
            <a:normAutofit lnSpcReduction="10000"/>
          </a:bodyPr>
          <a:p>
            <a:r>
              <a:rPr lang="zh-CN" altLang="en-US"/>
              <a:t>有工具之前</a:t>
            </a:r>
            <a:endParaRPr lang="zh-CN" altLang="en-US"/>
          </a:p>
          <a:p>
            <a:pPr lvl="1"/>
            <a:r>
              <a:rPr lang="zh-CN"/>
              <a:t>莫名拒识</a:t>
            </a:r>
            <a:endParaRPr lang="zh-CN"/>
          </a:p>
          <a:p>
            <a:pPr lvl="1"/>
            <a:r>
              <a:rPr lang="zh-CN"/>
              <a:t>莫名非活体</a:t>
            </a:r>
            <a:endParaRPr lang="zh-CN"/>
          </a:p>
          <a:p>
            <a:pPr lvl="1"/>
            <a:r>
              <a:rPr lang="zh-CN"/>
              <a:t>莫名识别慢</a:t>
            </a:r>
            <a:endParaRPr lang="zh-CN"/>
          </a:p>
          <a:p>
            <a:pPr lvl="1"/>
            <a:r>
              <a:rPr lang="zh-CN"/>
              <a:t>莫名不识别</a:t>
            </a:r>
            <a:endParaRPr lang="zh-CN"/>
          </a:p>
          <a:p>
            <a:r>
              <a:rPr lang="zh-CN"/>
              <a:t>有工具之后</a:t>
            </a:r>
            <a:endParaRPr lang="zh-CN"/>
          </a:p>
          <a:p>
            <a:pPr lvl="1"/>
            <a:r>
              <a:rPr lang="zh-CN"/>
              <a:t>引擎问题</a:t>
            </a:r>
            <a:endParaRPr lang="zh-CN"/>
          </a:p>
          <a:p>
            <a:pPr lvl="1"/>
            <a:r>
              <a:rPr lang="en-US" altLang="zh-CN"/>
              <a:t>SDK</a:t>
            </a:r>
            <a:r>
              <a:rPr lang="zh-CN" altLang="en-US"/>
              <a:t>问题</a:t>
            </a:r>
            <a:endParaRPr lang="zh-CN"/>
          </a:p>
          <a:p>
            <a:pPr lvl="1"/>
            <a:r>
              <a:rPr lang="zh-CN"/>
              <a:t>模型问题</a:t>
            </a:r>
            <a:endParaRPr lang="zh-CN"/>
          </a:p>
          <a:p>
            <a:pPr lvl="1"/>
            <a:r>
              <a:rPr lang="zh-CN"/>
              <a:t>图像质量</a:t>
            </a:r>
            <a:endParaRPr lang="zh-CN"/>
          </a:p>
          <a:p>
            <a:pPr lvl="1"/>
            <a:r>
              <a:rPr lang="zh-CN"/>
              <a:t>硬件问题</a:t>
            </a:r>
            <a:endParaRPr lang="zh-CN"/>
          </a:p>
        </p:txBody>
      </p:sp>
      <p:sp>
        <p:nvSpPr>
          <p:cNvPr id="8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前序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3400" y="5988050"/>
            <a:ext cx="7768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https://confluence.sensetime.com/pages/viewpage.action?pageId=166540886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410" y="4599940"/>
            <a:ext cx="76638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结论：</a:t>
            </a:r>
            <a:endParaRPr lang="zh-CN" altLang="en-US"/>
          </a:p>
          <a:p>
            <a:r>
              <a:rPr lang="zh-CN" altLang="en-US"/>
              <a:t>1、只戴墨镜，都能正常通行</a:t>
            </a:r>
            <a:endParaRPr lang="zh-CN" altLang="en-US"/>
          </a:p>
          <a:p>
            <a:r>
              <a:rPr lang="zh-CN" altLang="en-US"/>
              <a:t>2、只戴口罩，会有部分拒识，已知问题</a:t>
            </a:r>
            <a:endParaRPr lang="zh-CN" altLang="en-US"/>
          </a:p>
          <a:p>
            <a:r>
              <a:rPr lang="zh-CN" altLang="en-US"/>
              <a:t>3、同时戴口罩和墨镜，均无法正常通行</a:t>
            </a:r>
            <a:endParaRPr lang="zh-CN" altLang="en-US"/>
          </a:p>
        </p:txBody>
      </p:sp>
      <p:sp>
        <p:nvSpPr>
          <p:cNvPr id="15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>
                <a:sym typeface="+mn-ea"/>
              </a:rPr>
              <a:t>REOv1.0.5-墨镜-拒识-结果分析</a:t>
            </a:r>
            <a:endParaRPr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1266825"/>
            <a:ext cx="1714500" cy="304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266825"/>
            <a:ext cx="1714500" cy="304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266825"/>
            <a:ext cx="1714500" cy="304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5" y="1266825"/>
            <a:ext cx="17145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3600">
                <a:sym typeface="+mn-ea"/>
              </a:rPr>
              <a:t>三、管理流程</a:t>
            </a:r>
            <a:endParaRPr lang="zh-CN" altLang="en-US" sz="3600">
              <a:sym typeface="+mn-ea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tool-distribu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275" y="1111885"/>
            <a:ext cx="5759450" cy="52444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工具</a:t>
            </a:r>
            <a:r>
              <a:rPr lang="zh-CN">
                <a:sym typeface="+mn-ea"/>
              </a:rPr>
              <a:t>需求开发流程</a:t>
            </a:r>
            <a:endParaRPr lang="zh-CN" altLang="en-US"/>
          </a:p>
          <a:p>
            <a:endParaRPr lang="zh-CN"/>
          </a:p>
        </p:txBody>
      </p:sp>
      <p:pic>
        <p:nvPicPr>
          <p:cNvPr id="4" name="图片 3" descr="proc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" y="1467485"/>
            <a:ext cx="8733790" cy="43668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模型评测</a:t>
            </a:r>
            <a:r>
              <a:rPr lang="zh-CN">
                <a:sym typeface="+mn-ea"/>
              </a:rPr>
              <a:t>流程</a:t>
            </a:r>
            <a:endParaRPr lang="zh-CN" altLang="en-US"/>
          </a:p>
          <a:p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" y="1985010"/>
            <a:ext cx="8744585" cy="3149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工具管理存档</a:t>
            </a:r>
            <a:endParaRPr lang="zh-CN" altLang="en-US"/>
          </a:p>
          <a:p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5210" y="1212215"/>
            <a:ext cx="1972945" cy="53162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212215"/>
            <a:ext cx="1948180" cy="5316855"/>
          </a:xfrm>
          <a:prstGeom prst="rect">
            <a:avLst/>
          </a:prstGeom>
        </p:spPr>
      </p:pic>
      <p:sp>
        <p:nvSpPr>
          <p:cNvPr id="11" name="文本占位符 10"/>
          <p:cNvSpPr/>
          <p:nvPr>
            <p:ph type="body" sz="quarter" idx="16"/>
          </p:nvPr>
        </p:nvSpPr>
        <p:spPr>
          <a:xfrm>
            <a:off x="947420" y="2623820"/>
            <a:ext cx="1810385" cy="1610995"/>
          </a:xfrm>
        </p:spPr>
        <p:txBody>
          <a:bodyPr>
            <a:normAutofit/>
          </a:bodyPr>
          <a:p>
            <a:r>
              <a:rPr lang="zh-CN" altLang="en-US"/>
              <a:t>可能不完善</a:t>
            </a:r>
            <a:endParaRPr lang="zh-CN" altLang="en-US"/>
          </a:p>
          <a:p>
            <a:r>
              <a:rPr lang="zh-CN" altLang="en-US"/>
              <a:t>但是得持续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占位符 14"/>
          <p:cNvSpPr/>
          <p:nvPr/>
        </p:nvSpPr>
        <p:spPr>
          <a:xfrm>
            <a:off x="384175" y="47625"/>
            <a:ext cx="823595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>
                <a:sym typeface="+mn-ea"/>
              </a:rPr>
              <a:t>工具思考</a:t>
            </a:r>
            <a:endParaRPr lang="zh-CN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6295" y="4423410"/>
            <a:ext cx="7882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https://confluence.sensetime.com/pages/viewpage.action?pageId=179850179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705" y="2626360"/>
            <a:ext cx="78822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>
                <a:solidFill>
                  <a:srgbClr val="FF0000"/>
                </a:solidFill>
              </a:rPr>
              <a:t>工具只是辅助，最终还看</a:t>
            </a:r>
            <a:r>
              <a:rPr lang="zh-CN" altLang="en-US" sz="3600">
                <a:solidFill>
                  <a:srgbClr val="FF0000"/>
                </a:solidFill>
              </a:rPr>
              <a:t>思路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81" y="2283658"/>
            <a:ext cx="7391869" cy="983798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Thanks</a:t>
            </a:r>
            <a:endParaRPr lang="zh-CN" altLang="en-US" sz="6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一</a:t>
            </a:r>
            <a:r>
              <a:rPr lang="zh-CN" altLang="en-US" sz="3600" dirty="0"/>
              <a:t>、</a:t>
            </a:r>
            <a:r>
              <a:rPr lang="zh-CN" altLang="en-US" sz="3600" dirty="0">
                <a:sym typeface="+mn-ea"/>
              </a:rPr>
              <a:t>工具介绍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占位符 14"/>
          <p:cNvSpPr/>
          <p:nvPr>
            <p:ph type="body" sz="quarter" idx="16"/>
          </p:nvPr>
        </p:nvSpPr>
        <p:spPr>
          <a:xfrm>
            <a:off x="641350" y="1533525"/>
            <a:ext cx="7860665" cy="4192905"/>
          </a:xfrm>
        </p:spPr>
        <p:txBody>
          <a:bodyPr>
            <a:normAutofit/>
          </a:bodyPr>
          <a:p>
            <a:r>
              <a:rPr lang="zh-CN" altLang="en-US"/>
              <a:t>什么是工具？</a:t>
            </a:r>
            <a:endParaRPr lang="zh-CN" altLang="en-US"/>
          </a:p>
          <a:p>
            <a:r>
              <a:rPr lang="zh-CN" altLang="en-US"/>
              <a:t>目前都有哪些工具？</a:t>
            </a:r>
            <a:endParaRPr lang="zh-CN" altLang="en-US"/>
          </a:p>
          <a:p>
            <a:r>
              <a:rPr lang="zh-CN"/>
              <a:t>这些工具能为我做什么？</a:t>
            </a:r>
            <a:endParaRPr lang="zh-CN"/>
          </a:p>
          <a:p>
            <a:r>
              <a:rPr lang="zh-CN"/>
              <a:t>如何证明这些工具的价值？</a:t>
            </a:r>
            <a:endParaRPr sz="1200"/>
          </a:p>
          <a:p>
            <a:r>
              <a:rPr lang="zh-CN"/>
              <a:t>哪些人需要使用这些工具？</a:t>
            </a:r>
            <a:endParaRPr 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975995"/>
            <a:ext cx="2640330" cy="1980565"/>
          </a:xfrm>
          <a:prstGeom prst="rect">
            <a:avLst/>
          </a:prstGeom>
        </p:spPr>
      </p:pic>
      <p:sp>
        <p:nvSpPr>
          <p:cNvPr id="4" name="文本占位符 3"/>
          <p:cNvSpPr/>
          <p:nvPr>
            <p:ph type="body" sz="quarter" idx="16"/>
          </p:nvPr>
        </p:nvSpPr>
        <p:spPr>
          <a:xfrm>
            <a:off x="3118485" y="975995"/>
            <a:ext cx="5635625" cy="218503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zh-CN" altLang="en-US"/>
              <a:t>百科：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工具原指工作时所需用的器具，后引申为达到、完成或促进某一事物的手段。工具是一个相对概念，因为其概念不是一个具体的物质，所以只要能使物质发生改变的物质，相对于那个能被它改变的物质而言就是工具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7" name="文本占位符 14"/>
          <p:cNvSpPr/>
          <p:nvPr/>
        </p:nvSpPr>
        <p:spPr>
          <a:xfrm>
            <a:off x="279400" y="3353435"/>
            <a:ext cx="8235950" cy="3002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理解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能被人利用</a:t>
            </a:r>
            <a:endParaRPr lang="zh-CN" altLang="en-US"/>
          </a:p>
          <a:p>
            <a:r>
              <a:rPr lang="zh-CN" altLang="en-US"/>
              <a:t>结合数据论证</a:t>
            </a:r>
            <a:endParaRPr lang="zh-CN" altLang="en-US"/>
          </a:p>
          <a:p>
            <a:r>
              <a:rPr lang="zh-CN">
                <a:sym typeface="+mn-ea"/>
              </a:rPr>
              <a:t>起正向引导作用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能解决</a:t>
            </a:r>
            <a:r>
              <a:rPr lang="zh-CN">
                <a:sym typeface="+mn-ea"/>
              </a:rPr>
              <a:t>实际问题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普及意义</a:t>
            </a:r>
            <a:endParaRPr lang="zh-CN">
              <a:sym typeface="+mn-ea"/>
            </a:endParaRPr>
          </a:p>
          <a:p>
            <a:endParaRPr lang="zh-CN">
              <a:sym typeface="+mn-ea"/>
            </a:endParaRPr>
          </a:p>
          <a:p>
            <a:endParaRPr lang="zh-CN" altLang="en-US"/>
          </a:p>
          <a:p>
            <a:endParaRPr lang="zh-CN"/>
          </a:p>
        </p:txBody>
      </p:sp>
      <p:sp>
        <p:nvSpPr>
          <p:cNvPr id="8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什么是工具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有哪些工具</a:t>
            </a:r>
            <a:endParaRPr lang="zh-CN" altLang="en-US"/>
          </a:p>
        </p:txBody>
      </p:sp>
      <p:sp>
        <p:nvSpPr>
          <p:cNvPr id="15" name="文本占位符 14"/>
          <p:cNvSpPr/>
          <p:nvPr>
            <p:ph type="body" sz="quarter" idx="16"/>
          </p:nvPr>
        </p:nvSpPr>
        <p:spPr>
          <a:xfrm>
            <a:off x="736600" y="1427480"/>
            <a:ext cx="1678940" cy="400304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按功能划分</a:t>
            </a:r>
            <a:endParaRPr lang="zh-CN" altLang="en-US"/>
          </a:p>
          <a:p>
            <a:r>
              <a:rPr lang="zh-CN" altLang="en-US"/>
              <a:t>分析</a:t>
            </a:r>
            <a:endParaRPr lang="zh-CN" altLang="en-US"/>
          </a:p>
          <a:p>
            <a:r>
              <a:rPr lang="zh-CN" altLang="en-US"/>
              <a:t>评测</a:t>
            </a:r>
            <a:endParaRPr lang="zh-CN" altLang="en-US"/>
          </a:p>
          <a:p>
            <a:r>
              <a:rPr lang="zh-CN" altLang="en-US"/>
              <a:t>采集</a:t>
            </a:r>
            <a:endParaRPr lang="zh-CN" altLang="en-US"/>
          </a:p>
          <a:p>
            <a:r>
              <a:rPr lang="zh-CN" altLang="en-US"/>
              <a:t>定位</a:t>
            </a:r>
            <a:endParaRPr lang="zh-CN" altLang="en-US"/>
          </a:p>
        </p:txBody>
      </p:sp>
      <p:sp>
        <p:nvSpPr>
          <p:cNvPr id="2" name="文本占位符 14"/>
          <p:cNvSpPr/>
          <p:nvPr/>
        </p:nvSpPr>
        <p:spPr>
          <a:xfrm>
            <a:off x="3378200" y="1427480"/>
            <a:ext cx="1936115" cy="400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按性质划分</a:t>
            </a:r>
            <a:endParaRPr lang="zh-CN" altLang="en-US"/>
          </a:p>
          <a:p>
            <a:r>
              <a:rPr lang="zh-CN" altLang="en-US"/>
              <a:t>动态</a:t>
            </a:r>
            <a:r>
              <a:rPr lang="zh-CN" altLang="en-US"/>
              <a:t>评测</a:t>
            </a:r>
            <a:endParaRPr lang="zh-CN" altLang="en-US"/>
          </a:p>
          <a:p>
            <a:r>
              <a:rPr lang="zh-CN" altLang="en-US"/>
              <a:t>静态评测</a:t>
            </a:r>
            <a:endParaRPr lang="zh-CN" altLang="en-US"/>
          </a:p>
          <a:p>
            <a:r>
              <a:rPr lang="zh-CN" altLang="en-US"/>
              <a:t>动态分析</a:t>
            </a:r>
            <a:endParaRPr lang="zh-CN" altLang="en-US"/>
          </a:p>
          <a:p>
            <a:r>
              <a:rPr lang="zh-CN"/>
              <a:t>静态分析</a:t>
            </a:r>
            <a:endParaRPr 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能做什么</a:t>
            </a:r>
            <a:endParaRPr lang="zh-CN" altLang="en-US"/>
          </a:p>
        </p:txBody>
      </p:sp>
      <p:sp>
        <p:nvSpPr>
          <p:cNvPr id="9" name="文本占位符 8"/>
          <p:cNvSpPr/>
          <p:nvPr>
            <p:ph type="body" sz="quarter" idx="16"/>
          </p:nvPr>
        </p:nvSpPr>
        <p:spPr>
          <a:xfrm>
            <a:off x="641350" y="1533525"/>
            <a:ext cx="7860665" cy="4192905"/>
          </a:xfrm>
        </p:spPr>
        <p:txBody>
          <a:bodyPr>
            <a:normAutofit/>
          </a:bodyPr>
          <a:p>
            <a:r>
              <a:rPr lang="zh-CN" altLang="en-US"/>
              <a:t>模型发布，指标对齐</a:t>
            </a:r>
            <a:endParaRPr lang="zh-CN" altLang="en-US"/>
          </a:p>
          <a:p>
            <a:r>
              <a:rPr lang="zh-CN" altLang="en-US"/>
              <a:t>引擎发布，引擎</a:t>
            </a:r>
            <a:r>
              <a:rPr lang="zh-CN" altLang="en-US"/>
              <a:t>评测</a:t>
            </a:r>
            <a:endParaRPr lang="zh-CN" altLang="en-US"/>
          </a:p>
          <a:p>
            <a:r>
              <a:rPr lang="en-US" altLang="zh-CN"/>
              <a:t>SDK</a:t>
            </a:r>
            <a:r>
              <a:rPr lang="zh-CN" altLang="en-US"/>
              <a:t>发布，性能分析</a:t>
            </a:r>
            <a:endParaRPr lang="zh-CN" altLang="en-US"/>
          </a:p>
          <a:p>
            <a:r>
              <a:rPr lang="zh-CN"/>
              <a:t>模型训练，数据采集</a:t>
            </a:r>
            <a:endParaRPr lang="zh-CN"/>
          </a:p>
          <a:p>
            <a:r>
              <a:rPr lang="en-US" altLang="zh-CN"/>
              <a:t>BUG</a:t>
            </a:r>
            <a:r>
              <a:rPr lang="zh-CN" altLang="en-US"/>
              <a:t>定位，动静态分析</a:t>
            </a:r>
            <a:endParaRPr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2C7CECE-DE29-40DD-9057-B4251DD9339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6"/>
          <p:cNvSpPr/>
          <p:nvPr/>
        </p:nvSpPr>
        <p:spPr>
          <a:xfrm>
            <a:off x="229870" y="57150"/>
            <a:ext cx="2569210" cy="69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有何价值</a:t>
            </a:r>
            <a:endParaRPr lang="zh-CN" altLang="en-US"/>
          </a:p>
        </p:txBody>
      </p:sp>
      <p:sp>
        <p:nvSpPr>
          <p:cNvPr id="9" name="文本占位符 8"/>
          <p:cNvSpPr/>
          <p:nvPr>
            <p:ph type="body" sz="quarter" idx="16"/>
          </p:nvPr>
        </p:nvSpPr>
        <p:spPr>
          <a:xfrm>
            <a:off x="641350" y="1533525"/>
            <a:ext cx="7860665" cy="4478655"/>
          </a:xfrm>
        </p:spPr>
        <p:txBody>
          <a:bodyPr>
            <a:normAutofit/>
          </a:bodyPr>
          <a:p>
            <a:r>
              <a:rPr lang="zh-CN" altLang="en-US"/>
              <a:t>暴露引擎算法缺陷</a:t>
            </a:r>
            <a:endParaRPr lang="zh-CN" altLang="en-US"/>
          </a:p>
          <a:p>
            <a:pPr lvl="1"/>
            <a:r>
              <a:rPr lang="zh-CN" altLang="en-US"/>
              <a:t>特征、流程、速度</a:t>
            </a:r>
            <a:endParaRPr lang="zh-CN" altLang="en-US"/>
          </a:p>
          <a:p>
            <a:r>
              <a:rPr lang="zh-CN" altLang="en-US"/>
              <a:t>暴露模型潜在不足</a:t>
            </a:r>
            <a:endParaRPr lang="zh-CN" altLang="en-US"/>
          </a:p>
          <a:p>
            <a:pPr lvl="1"/>
            <a:r>
              <a:rPr lang="zh-CN" altLang="en-US"/>
              <a:t>过曝、过暗、阴阳脸、逆光、强光、假人</a:t>
            </a:r>
            <a:r>
              <a:rPr lang="en-US" altLang="zh-CN"/>
              <a:t>...</a:t>
            </a:r>
            <a:endParaRPr lang="zh-CN" altLang="en-US"/>
          </a:p>
          <a:p>
            <a:r>
              <a:rPr lang="zh-CN" altLang="en-US"/>
              <a:t>客观评测性能指标</a:t>
            </a:r>
            <a:endParaRPr lang="zh-CN" altLang="en-US"/>
          </a:p>
          <a:p>
            <a:pPr lvl="1"/>
            <a:r>
              <a:rPr lang="en-US" altLang="zh-CN"/>
              <a:t>TAR</a:t>
            </a:r>
            <a:r>
              <a:rPr lang="zh-CN" altLang="en-US"/>
              <a:t>、</a:t>
            </a:r>
            <a:r>
              <a:rPr lang="en-US" altLang="zh-CN"/>
              <a:t>FAR</a:t>
            </a:r>
            <a:r>
              <a:rPr lang="zh-CN" altLang="en-US"/>
              <a:t>、</a:t>
            </a:r>
            <a:r>
              <a:rPr lang="en-US" altLang="zh-CN"/>
              <a:t>CPU</a:t>
            </a:r>
            <a:r>
              <a:rPr lang="zh-CN" altLang="en-US"/>
              <a:t>、内存、</a:t>
            </a:r>
            <a:r>
              <a:rPr lang="en-US" altLang="zh-CN"/>
              <a:t>Track/Detect/Attribute...</a:t>
            </a:r>
            <a:r>
              <a:rPr lang="zh-CN" altLang="en-US"/>
              <a:t>时间性能</a:t>
            </a:r>
            <a:endParaRPr lang="zh-CN"/>
          </a:p>
          <a:p>
            <a:r>
              <a:rPr lang="zh-CN" altLang="en-US"/>
              <a:t>解决实际问题</a:t>
            </a:r>
            <a:endParaRPr lang="zh-CN" altLang="en-US"/>
          </a:p>
          <a:p>
            <a:pPr lvl="1"/>
            <a:r>
              <a:rPr lang="en-US" altLang="zh-CN"/>
              <a:t>Bug</a:t>
            </a:r>
            <a:r>
              <a:rPr lang="zh-CN" altLang="en-US"/>
              <a:t>定位 </a:t>
            </a:r>
            <a:r>
              <a:rPr lang="en-US" altLang="zh-CN"/>
              <a:t>&amp; </a:t>
            </a:r>
            <a:r>
              <a:rPr lang="zh-CN" altLang="en-US"/>
              <a:t>修复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582258468"/>
  <p:tag name="KSO_WM_UNIT_PLACING_PICTURE_USER_VIEWPORT" val="{&quot;height&quot;:8044.7700787401573,&quot;width&quot;:14715.48031496063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1977</Words>
  <Application>WPS 演示</Application>
  <PresentationFormat>全屏显示(4:3)</PresentationFormat>
  <Paragraphs>377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Calibri</vt:lpstr>
      <vt:lpstr>Arial Unicode MS</vt:lpstr>
      <vt:lpstr>Wingdings</vt:lpstr>
      <vt:lpstr>Office 主题</vt:lpstr>
      <vt:lpstr>REO工具集介绍</vt:lpstr>
      <vt:lpstr>PowerPoint 演示文稿</vt:lpstr>
      <vt:lpstr>前序</vt:lpstr>
      <vt:lpstr>PowerPoint 演示文稿</vt:lpstr>
      <vt:lpstr>一、工具介绍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二、工具分类</vt:lpstr>
      <vt:lpstr>PowerPoint 演示文稿</vt:lpstr>
      <vt:lpstr>PowerPoint 演示文稿</vt:lpstr>
      <vt:lpstr>三、实现原理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三、案例分析</vt:lpstr>
      <vt:lpstr>PowerPoint 演示文稿</vt:lpstr>
      <vt:lpstr>PowerPoint 演示文稿</vt:lpstr>
      <vt:lpstr>PowerPoint 演示文稿</vt:lpstr>
      <vt:lpstr>PowerPoint 演示文稿</vt:lpstr>
      <vt:lpstr>三、管理流程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sensetime</dc:creator>
  <cp:lastModifiedBy>袁颖</cp:lastModifiedBy>
  <cp:revision>240</cp:revision>
  <dcterms:created xsi:type="dcterms:W3CDTF">2017-10-31T02:30:00Z</dcterms:created>
  <dcterms:modified xsi:type="dcterms:W3CDTF">2020-08-26T13:12:15Z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